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15"/>
  </p:notesMasterIdLst>
  <p:sldIdLst>
    <p:sldId id="350" r:id="rId3"/>
    <p:sldId id="257" r:id="rId4"/>
    <p:sldId id="358" r:id="rId5"/>
    <p:sldId id="269" r:id="rId6"/>
    <p:sldId id="374" r:id="rId7"/>
    <p:sldId id="362" r:id="rId8"/>
    <p:sldId id="368" r:id="rId9"/>
    <p:sldId id="373" r:id="rId10"/>
    <p:sldId id="372" r:id="rId11"/>
    <p:sldId id="370" r:id="rId12"/>
    <p:sldId id="371" r:id="rId13"/>
    <p:sldId id="35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1pPr>
    <a:lvl2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2pPr>
    <a:lvl3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3pPr>
    <a:lvl4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4pPr>
    <a:lvl5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5pPr>
    <a:lvl6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6pPr>
    <a:lvl7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7pPr>
    <a:lvl8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8pPr>
    <a:lvl9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8280E42-7D57-46A6-A5DD-1D8FEC44C079}">
          <p14:sldIdLst>
            <p14:sldId id="350"/>
          </p14:sldIdLst>
        </p14:section>
        <p14:section name="Раздел без заголовка" id="{8431153A-A437-48E3-BC69-A3A3F5720879}">
          <p14:sldIdLst>
            <p14:sldId id="257"/>
            <p14:sldId id="358"/>
            <p14:sldId id="269"/>
            <p14:sldId id="374"/>
            <p14:sldId id="362"/>
            <p14:sldId id="368"/>
            <p14:sldId id="373"/>
            <p14:sldId id="372"/>
            <p14:sldId id="370"/>
            <p14:sldId id="371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65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FC"/>
    <a:srgbClr val="FFCC02"/>
    <a:srgbClr val="DC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4"/>
    <p:restoredTop sz="84328" autoAdjust="0"/>
  </p:normalViewPr>
  <p:slideViewPr>
    <p:cSldViewPr snapToGrid="0" snapToObjects="1" showGuides="1">
      <p:cViewPr>
        <p:scale>
          <a:sx n="36" d="100"/>
          <a:sy n="36" d="100"/>
        </p:scale>
        <p:origin x="960" y="82"/>
      </p:cViewPr>
      <p:guideLst>
        <p:guide orient="horz" pos="436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>В приложении имеются входные данные, состоящие из наборов признаков, собранных на первое число каждого месяца за период в 1,5 года. Необходимо создать модель, которая, анализируя эти данные, позволит повысить эффективность продаж за счёт точного выделения целевой аудитории для каждой рассылки.</a:t>
            </a:r>
            <a:endParaRPr lang="ru-RU" altLang="en-US" sz="2400" dirty="0" smtClean="0">
              <a:solidFill>
                <a:schemeClr val="tx1"/>
              </a:solidFill>
              <a:latin typeface="Helvetica Neue"/>
              <a:cs typeface="Times New Roman" panose="0202060305040502030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78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>
                <a:latin typeface="Helvetica Neue"/>
              </a:rPr>
              <a:t>Pandas – </a:t>
            </a:r>
            <a:r>
              <a:rPr lang="ru-RU" sz="2400" dirty="0" smtClean="0">
                <a:latin typeface="Helvetica Neue"/>
              </a:rPr>
              <a:t>Работа с </a:t>
            </a:r>
            <a:r>
              <a:rPr lang="en-US" sz="2400" dirty="0" err="1" smtClean="0">
                <a:latin typeface="Helvetica Neue"/>
              </a:rPr>
              <a:t>Dataframe</a:t>
            </a:r>
            <a:r>
              <a:rPr lang="en-US" sz="2400" dirty="0" smtClean="0">
                <a:latin typeface="Helvetica Neue"/>
              </a:rPr>
              <a:t>  </a:t>
            </a:r>
          </a:p>
          <a:p>
            <a:r>
              <a:rPr lang="en-US" sz="2400" b="1" dirty="0" smtClean="0">
                <a:latin typeface="Helvetica Neue"/>
              </a:rPr>
              <a:t>Numpy – </a:t>
            </a:r>
            <a:r>
              <a:rPr lang="ru-RU" sz="2400" dirty="0" smtClean="0">
                <a:latin typeface="Helvetica Neue"/>
              </a:rPr>
              <a:t>Работа многомерными массивами</a:t>
            </a:r>
            <a:r>
              <a:rPr lang="ru-RU" sz="2400" b="1" dirty="0" smtClean="0">
                <a:latin typeface="Helvetica Neue"/>
              </a:rPr>
              <a:t> </a:t>
            </a:r>
            <a:r>
              <a:rPr lang="en-US" sz="2400" b="1" dirty="0" smtClean="0">
                <a:latin typeface="Helvetica Neue"/>
              </a:rPr>
              <a:t> </a:t>
            </a:r>
          </a:p>
          <a:p>
            <a:r>
              <a:rPr lang="en-US" sz="2400" b="1" dirty="0" smtClean="0">
                <a:latin typeface="Helvetica Neue"/>
              </a:rPr>
              <a:t>Missingno – </a:t>
            </a:r>
            <a:r>
              <a:rPr lang="ru-RU" sz="2400" dirty="0" smtClean="0">
                <a:latin typeface="Helvetica Neue"/>
              </a:rPr>
              <a:t>Визуализация пропусков</a:t>
            </a:r>
            <a:endParaRPr lang="en-US" sz="2400" dirty="0" smtClean="0">
              <a:latin typeface="Helvetica Neue"/>
            </a:endParaRPr>
          </a:p>
          <a:p>
            <a:r>
              <a:rPr lang="en-US" sz="2400" b="1" dirty="0" smtClean="0">
                <a:latin typeface="Helvetica Neue"/>
              </a:rPr>
              <a:t>Seaborn</a:t>
            </a:r>
            <a:r>
              <a:rPr lang="ru-RU" sz="2400" b="1" dirty="0" smtClean="0">
                <a:latin typeface="Helvetica Neue"/>
              </a:rPr>
              <a:t> -</a:t>
            </a:r>
            <a:r>
              <a:rPr lang="en-US" sz="2400" b="1" dirty="0" smtClean="0">
                <a:latin typeface="Helvetica Neue"/>
              </a:rPr>
              <a:t>  </a:t>
            </a:r>
            <a:r>
              <a:rPr lang="ru-RU" sz="2400" dirty="0" smtClean="0">
                <a:latin typeface="Helvetica Neue"/>
              </a:rPr>
              <a:t>Работа с графиками</a:t>
            </a:r>
            <a:endParaRPr lang="en-US" sz="2400" dirty="0" smtClean="0">
              <a:latin typeface="Helvetica Neue"/>
            </a:endParaRPr>
          </a:p>
          <a:p>
            <a:r>
              <a:rPr lang="en-US" sz="2400" b="1" dirty="0" smtClean="0">
                <a:latin typeface="Helvetica Neue"/>
              </a:rPr>
              <a:t>Matplotlib</a:t>
            </a:r>
            <a:r>
              <a:rPr lang="ru-RU" sz="2400" b="1" dirty="0" smtClean="0">
                <a:latin typeface="Helvetica Neue"/>
              </a:rPr>
              <a:t> –</a:t>
            </a:r>
            <a:r>
              <a:rPr lang="en-US" sz="2400" b="1" dirty="0" smtClean="0">
                <a:latin typeface="Helvetica Neue"/>
              </a:rPr>
              <a:t> </a:t>
            </a:r>
            <a:r>
              <a:rPr lang="ru-RU" sz="2400" dirty="0" smtClean="0">
                <a:latin typeface="Helvetica Neue"/>
              </a:rPr>
              <a:t>Для  визуализации данных</a:t>
            </a:r>
            <a:endParaRPr lang="en-US" sz="2400" dirty="0" smtClean="0">
              <a:latin typeface="Helvetica Neue"/>
            </a:endParaRPr>
          </a:p>
          <a:p>
            <a:r>
              <a:rPr lang="en-US" sz="2400" b="1" dirty="0" smtClean="0">
                <a:latin typeface="Helvetica Neue"/>
              </a:rPr>
              <a:t>Sklearn</a:t>
            </a:r>
            <a:r>
              <a:rPr lang="ru-RU" sz="2400" b="1" dirty="0" smtClean="0">
                <a:latin typeface="Helvetica Neue"/>
              </a:rPr>
              <a:t>  -</a:t>
            </a:r>
            <a:r>
              <a:rPr lang="en-US" sz="2400" b="1" dirty="0" smtClean="0">
                <a:latin typeface="Helvetica Neue"/>
              </a:rPr>
              <a:t> </a:t>
            </a:r>
            <a:r>
              <a:rPr lang="ru-RU" sz="2400" dirty="0" smtClean="0">
                <a:latin typeface="Helvetica Neue"/>
              </a:rPr>
              <a:t>Простые модели, метрики, кодировки</a:t>
            </a:r>
            <a:endParaRPr lang="en-US" sz="2400" dirty="0" smtClean="0">
              <a:latin typeface="Helvetica Neue"/>
            </a:endParaRPr>
          </a:p>
          <a:p>
            <a:r>
              <a:rPr lang="en-US" sz="2400" b="1" dirty="0" smtClean="0">
                <a:latin typeface="Helvetica Neue"/>
              </a:rPr>
              <a:t>Xgboost</a:t>
            </a:r>
            <a:r>
              <a:rPr lang="ru-RU" sz="2400" b="1" dirty="0" smtClean="0">
                <a:latin typeface="Helvetica Neue"/>
              </a:rPr>
              <a:t> –</a:t>
            </a:r>
            <a:r>
              <a:rPr lang="en-US" sz="2400" b="1" dirty="0" smtClean="0">
                <a:latin typeface="Helvetica Neue"/>
              </a:rPr>
              <a:t> </a:t>
            </a:r>
            <a:r>
              <a:rPr lang="ru-RU" sz="2400" dirty="0" smtClean="0">
                <a:latin typeface="Helvetica Neue"/>
              </a:rPr>
              <a:t>Построение</a:t>
            </a:r>
            <a:r>
              <a:rPr lang="ru-RU" sz="2400" b="1" dirty="0" smtClean="0">
                <a:latin typeface="Helvetica Neue"/>
              </a:rPr>
              <a:t> </a:t>
            </a:r>
            <a:r>
              <a:rPr lang="ru-RU" sz="2400" dirty="0" smtClean="0">
                <a:latin typeface="Helvetica Neue"/>
              </a:rPr>
              <a:t>модели</a:t>
            </a:r>
            <a:endParaRPr lang="en-US" sz="24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892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 основе представленных ROC-кривых и значений AUC, лучшей моделью является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Random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Forest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с AUC = 0.92, что выше, чем у других моделей. Это показывает её высокую способность различать классы и стабильность в предсказаниях. Благодаря ансамблевому подходу,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Random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Forest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эффективно обрабатывает данные и снижает риск ошибок, что делает её наиболее предпочтительной для решения задачи.</a:t>
            </a:r>
            <a:endParaRPr lang="ru-RU" sz="2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8906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 основе представленных ROC-кривых и значений AUC, лучшей моделью является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Random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Forest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с AUC = 0.92, что выше, чем у других моделей. Это показывает её высокую способность различать классы и стабильность в предсказаниях. Благодаря ансамблевому подходу,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Random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Forest</a:t>
            </a:r>
            <a:r>
              <a:rPr lang="ru-RU" sz="2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 эффективно обрабатывает данные и снижает риск ошибок, что делает её наиболее предпочтительной для решения задачи.</a:t>
            </a:r>
            <a:endParaRPr lang="ru-RU" sz="2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">
  <p:cSld name="main_4c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13033372" cy="10655300"/>
          </a:xfrm>
        </p:spPr>
        <p:txBody>
          <a:bodyPr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381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748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22614240" cy="10655300"/>
          </a:xfrm>
        </p:spPr>
        <p:txBody>
          <a:bodyPr>
            <a:norm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1370914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07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07905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5009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22604800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0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903218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149066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075434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9153700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1552" y="2178050"/>
            <a:ext cx="14906628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7273922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97106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6" y="2178050"/>
            <a:ext cx="22604800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34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 eng">
  <p:cSld name="title big + style eng">
    <p:bg>
      <p:bgPr>
        <a:solidFill>
          <a:srgbClr val="007BFC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8" descr="sml_logo_eng_02.png"/>
          <p:cNvPicPr preferRelativeResize="0"/>
          <p:nvPr/>
        </p:nvPicPr>
        <p:blipFill rotWithShape="1">
          <a:blip r:embed="rId2">
            <a:alphaModFix/>
          </a:blip>
          <a:srcRect t="1126"/>
          <a:stretch/>
        </p:blipFill>
        <p:spPr>
          <a:xfrm>
            <a:off x="17483630" y="11678975"/>
            <a:ext cx="6002462" cy="11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8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68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68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" name="Google Shape;36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7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09666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00029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0586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732771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51042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238538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5601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1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6898393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182714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85012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999414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9365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4c eng">
  <p:cSld name="main 4c e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9" descr="sml_logo_eng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9388" y="12245135"/>
            <a:ext cx="3018718" cy="59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6712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2450" y="2178049"/>
            <a:ext cx="7200000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2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7575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92927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016867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85707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301902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5602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5602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216700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216700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588114" y="2178050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88114" y="7077598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76665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1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0346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9596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_image01">
  <p:cSld name="main_4c_image0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>
            <a:spLocks noGrp="1"/>
          </p:cNvSpPr>
          <p:nvPr>
            <p:ph type="pic" idx="2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633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17214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560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4778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6292480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104353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775634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32255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542490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45191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4779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164367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5603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45191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404779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164367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59826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79924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123303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16054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02">
  <p:cSld name="main_4c_image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1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1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798158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1374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07905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9361987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22604800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0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510433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149066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9745359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9692662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1552" y="2178050"/>
            <a:ext cx="14906628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8" y="2178050"/>
            <a:ext cx="72739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9920315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6" y="2178050"/>
            <a:ext cx="22604800" cy="936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5131829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7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218496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19210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_03">
  <p:cSld name="main_4c_image_0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2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>
            <a:spLocks noGrp="1"/>
          </p:cNvSpPr>
          <p:nvPr>
            <p:ph type="pic" idx="2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13666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2725220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898409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579994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5601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1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81401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9065487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5569375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1273677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338818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2450" y="2178049"/>
            <a:ext cx="7200000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2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81731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s">
  <p:cSld name="main_4c_pro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3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3"/>
          <p:cNvSpPr>
            <a:spLocks noGrp="1"/>
          </p:cNvSpPr>
          <p:nvPr>
            <p:ph type="pic" idx="3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>
            <a:spLocks noGrp="1"/>
          </p:cNvSpPr>
          <p:nvPr>
            <p:ph type="pic" idx="4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3"/>
          <p:cNvSpPr>
            <a:spLocks noGrp="1"/>
          </p:cNvSpPr>
          <p:nvPr>
            <p:ph type="pic" idx="5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3"/>
          <p:cNvSpPr>
            <a:spLocks noGrp="1"/>
          </p:cNvSpPr>
          <p:nvPr>
            <p:ph type="pic" idx="6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3"/>
          <p:cNvSpPr>
            <a:spLocks noGrp="1"/>
          </p:cNvSpPr>
          <p:nvPr>
            <p:ph type="pic" idx="7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8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9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6677457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557594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925331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7217034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5602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5602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216700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216700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588114" y="2178050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88114" y="7077598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52130681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8197494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0748337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66352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482621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17214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560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4778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8875438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1">
  <p:cSld name="main_4c_project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4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4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495419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3205908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6054868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9699879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45191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4779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164367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5603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45191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404779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164367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1622609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1794586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76289450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7895603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8674053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646154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2">
  <p:cSld name="main_4c_project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5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5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>
            <a:spLocks noGrp="1"/>
          </p:cNvSpPr>
          <p:nvPr>
            <p:ph type="pic" idx="5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4c_imag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875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_4c_imag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0.xml"/><Relationship Id="rId42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6.xml"/><Relationship Id="rId63" Type="http://schemas.openxmlformats.org/officeDocument/2006/relationships/slideLayout" Target="../slideLayouts/slideLayout72.xml"/><Relationship Id="rId68" Type="http://schemas.openxmlformats.org/officeDocument/2006/relationships/slideLayout" Target="../slideLayouts/slideLayout77.xml"/><Relationship Id="rId84" Type="http://schemas.openxmlformats.org/officeDocument/2006/relationships/slideLayout" Target="../slideLayouts/slideLayout93.xml"/><Relationship Id="rId89" Type="http://schemas.openxmlformats.org/officeDocument/2006/relationships/image" Target="../media/image9.png"/><Relationship Id="rId1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62.xml"/><Relationship Id="rId58" Type="http://schemas.openxmlformats.org/officeDocument/2006/relationships/slideLayout" Target="../slideLayouts/slideLayout67.xml"/><Relationship Id="rId74" Type="http://schemas.openxmlformats.org/officeDocument/2006/relationships/slideLayout" Target="../slideLayouts/slideLayout83.xml"/><Relationship Id="rId79" Type="http://schemas.openxmlformats.org/officeDocument/2006/relationships/slideLayout" Target="../slideLayouts/slideLayout88.xml"/><Relationship Id="rId5" Type="http://schemas.openxmlformats.org/officeDocument/2006/relationships/slideLayout" Target="../slideLayouts/slideLayout14.xml"/><Relationship Id="rId90" Type="http://schemas.openxmlformats.org/officeDocument/2006/relationships/image" Target="../media/image11.svg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Relationship Id="rId48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73.xml"/><Relationship Id="rId69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17.xml"/><Relationship Id="rId51" Type="http://schemas.openxmlformats.org/officeDocument/2006/relationships/slideLayout" Target="../slideLayouts/slideLayout60.xml"/><Relationship Id="rId72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9.xml"/><Relationship Id="rId85" Type="http://schemas.openxmlformats.org/officeDocument/2006/relationships/slideLayout" Target="../slideLayouts/slideLayout94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9.xml"/><Relationship Id="rId75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92.xml"/><Relationship Id="rId88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9.xml"/><Relationship Id="rId65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82.xml"/><Relationship Id="rId78" Type="http://schemas.openxmlformats.org/officeDocument/2006/relationships/slideLayout" Target="../slideLayouts/slideLayout87.xml"/><Relationship Id="rId81" Type="http://schemas.openxmlformats.org/officeDocument/2006/relationships/slideLayout" Target="../slideLayouts/slideLayout90.xml"/><Relationship Id="rId86" Type="http://schemas.openxmlformats.org/officeDocument/2006/relationships/slideLayout" Target="../slideLayouts/slideLayout95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3.xml"/><Relationship Id="rId50" Type="http://schemas.openxmlformats.org/officeDocument/2006/relationships/slideLayout" Target="../slideLayouts/slideLayout59.xml"/><Relationship Id="rId55" Type="http://schemas.openxmlformats.org/officeDocument/2006/relationships/slideLayout" Target="../slideLayouts/slideLayout64.xml"/><Relationship Id="rId7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16.xml"/><Relationship Id="rId7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3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66" Type="http://schemas.openxmlformats.org/officeDocument/2006/relationships/slideLayout" Target="../slideLayouts/slideLayout75.xml"/><Relationship Id="rId87" Type="http://schemas.openxmlformats.org/officeDocument/2006/relationships/theme" Target="../theme/theme2.xml"/><Relationship Id="rId61" Type="http://schemas.openxmlformats.org/officeDocument/2006/relationships/slideLayout" Target="../slideLayouts/slideLayout70.xml"/><Relationship Id="rId82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3" descr="sml_logo_blue.png"/>
          <p:cNvPicPr preferRelativeResize="0"/>
          <p:nvPr/>
        </p:nvPicPr>
        <p:blipFill rotWithShape="1">
          <a:blip r:embed="rId11">
            <a:alphaModFix/>
          </a:blip>
          <a:srcRect l="105" r="104"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81">
          <p15:clr>
            <a:srgbClr val="F26B43"/>
          </p15:clr>
        </p15:guide>
        <p15:guide id="2" pos="3870">
          <p15:clr>
            <a:srgbClr val="F26B43"/>
          </p15:clr>
        </p15:guide>
        <p15:guide id="3" pos="4187">
          <p15:clr>
            <a:srgbClr val="F26B43"/>
          </p15:clr>
        </p15:guide>
        <p15:guide id="4" pos="7499">
          <p15:clr>
            <a:srgbClr val="F26B43"/>
          </p15:clr>
        </p15:guide>
        <p15:guide id="5" pos="7816">
          <p15:clr>
            <a:srgbClr val="F26B43"/>
          </p15:clr>
        </p15:guide>
        <p15:guide id="6" pos="11150">
          <p15:clr>
            <a:srgbClr val="F26B43"/>
          </p15:clr>
        </p15:guide>
        <p15:guide id="7" pos="11490">
          <p15:clr>
            <a:srgbClr val="F26B43"/>
          </p15:clr>
        </p15:guide>
        <p15:guide id="8" pos="14801">
          <p15:clr>
            <a:srgbClr val="F26B43"/>
          </p15:clr>
        </p15:guide>
        <p15:guide id="9" orient="horz" pos="1485">
          <p15:clr>
            <a:srgbClr val="F26B43"/>
          </p15:clr>
        </p15:guide>
        <p15:guide id="10" orient="horz" pos="918">
          <p15:clr>
            <a:srgbClr val="F26B43"/>
          </p15:clr>
        </p15:guide>
        <p15:guide id="11" orient="horz" pos="555">
          <p15:clr>
            <a:srgbClr val="F26B43"/>
          </p15:clr>
        </p15:guide>
        <p15:guide id="12" orient="horz" pos="7268">
          <p15:clr>
            <a:srgbClr val="F26B43"/>
          </p15:clr>
        </p15:guide>
        <p15:guide id="13" orient="horz" pos="7790">
          <p15:clr>
            <a:srgbClr val="F26B43"/>
          </p15:clr>
        </p15:guide>
        <p15:guide id="14" orient="horz" pos="808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78400" cy="36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85827" y="12444548"/>
            <a:ext cx="25515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7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  <p:sldLayoutId id="2147483736" r:id="rId62"/>
    <p:sldLayoutId id="2147483737" r:id="rId63"/>
    <p:sldLayoutId id="2147483738" r:id="rId64"/>
    <p:sldLayoutId id="2147483739" r:id="rId65"/>
    <p:sldLayoutId id="2147483740" r:id="rId66"/>
    <p:sldLayoutId id="2147483741" r:id="rId67"/>
    <p:sldLayoutId id="2147483742" r:id="rId68"/>
    <p:sldLayoutId id="2147483743" r:id="rId69"/>
    <p:sldLayoutId id="2147483744" r:id="rId70"/>
    <p:sldLayoutId id="2147483745" r:id="rId71"/>
    <p:sldLayoutId id="2147483746" r:id="rId72"/>
    <p:sldLayoutId id="2147483747" r:id="rId73"/>
    <p:sldLayoutId id="2147483748" r:id="rId74"/>
    <p:sldLayoutId id="2147483749" r:id="rId75"/>
    <p:sldLayoutId id="2147483750" r:id="rId76"/>
    <p:sldLayoutId id="2147483751" r:id="rId77"/>
    <p:sldLayoutId id="2147483752" r:id="rId78"/>
    <p:sldLayoutId id="2147483753" r:id="rId79"/>
    <p:sldLayoutId id="2147483754" r:id="rId80"/>
    <p:sldLayoutId id="2147483755" r:id="rId81"/>
    <p:sldLayoutId id="2147483651" r:id="rId82"/>
    <p:sldLayoutId id="2147483652" r:id="rId83"/>
    <p:sldLayoutId id="2147483653" r:id="rId84"/>
    <p:sldLayoutId id="2147483654" r:id="rId85"/>
    <p:sldLayoutId id="2147483655" r:id="rId86"/>
  </p:sldLayoutIdLst>
  <p:transition spd="med"/>
  <p:txStyles>
    <p:titleStyle>
      <a:lvl1pPr marL="0" marR="0" indent="0" algn="l" defTabSz="8255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22861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45722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685834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914446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1143058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1371668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1600280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182889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3810190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4445222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5080254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5715286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22861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45722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685834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914446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1143058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1371668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1600280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182889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 b="0" i="0"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6496334" cy="1656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907941" y="1934323"/>
            <a:ext cx="11281050" cy="12267169"/>
          </a:xfrm>
          <a:prstGeom prst="roundRect">
            <a:avLst>
              <a:gd name="adj" fmla="val 444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1207008" y="2822064"/>
            <a:ext cx="10697655" cy="683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7200" b="0" i="0" dirty="0">
                <a:solidFill>
                  <a:srgbClr val="F8FAFF"/>
                </a:solidFill>
                <a:effectLst/>
                <a:latin typeface="Helvetica Neue"/>
              </a:rPr>
              <a:t>Модель оценки вероятности приобретения клиентом машиноместа</a:t>
            </a:r>
            <a:endParaRPr lang="ru-RU" sz="7200" b="1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16386072" y="10822550"/>
            <a:ext cx="11347148" cy="2121507"/>
          </a:xfrm>
          <a:prstGeom prst="roundRect">
            <a:avLst>
              <a:gd name="adj" fmla="val 32218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6" descr="sml_logo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09000" y="11354260"/>
            <a:ext cx="6002462" cy="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CCEB3F-B0A6-651C-DD4C-DCC4B6C570E7}"/>
              </a:ext>
            </a:extLst>
          </p:cNvPr>
          <p:cNvSpPr txBox="1"/>
          <p:nvPr/>
        </p:nvSpPr>
        <p:spPr>
          <a:xfrm>
            <a:off x="1207008" y="11608484"/>
            <a:ext cx="10335051" cy="83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ГБПОУ </a:t>
            </a:r>
            <a:r>
              <a:rPr lang="ru-RU" sz="4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МО “Физтех-колледж"</a:t>
            </a:r>
            <a:endParaRPr lang="ru-RU" sz="4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74365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AD54F-CA24-AB33-88FB-86593A17D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8342" y="2434818"/>
            <a:ext cx="12122283" cy="9596075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5CA7080F-3565-B452-554C-C45579D30AB4}"/>
              </a:ext>
            </a:extLst>
          </p:cNvPr>
          <p:cNvSpPr/>
          <p:nvPr/>
        </p:nvSpPr>
        <p:spPr>
          <a:xfrm>
            <a:off x="922337" y="479832"/>
            <a:ext cx="5814365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Random </a:t>
            </a:r>
            <a:r>
              <a:rPr lang="en-US" sz="60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Forest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0550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54DA-D426-36E4-3CA0-E18D5779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F0F2FF-0DA4-8B1B-DBC5-6DD7AF35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8342" y="2434818"/>
            <a:ext cx="12122283" cy="9596075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BDADAB44-3AAC-5E28-1228-628DC5790D72}"/>
              </a:ext>
            </a:extLst>
          </p:cNvPr>
          <p:cNvSpPr/>
          <p:nvPr/>
        </p:nvSpPr>
        <p:spPr>
          <a:xfrm>
            <a:off x="922338" y="479832"/>
            <a:ext cx="7512536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K-Nearest </a:t>
            </a:r>
            <a:r>
              <a:rPr lang="en-US" sz="60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Neighbors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523334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 b="0" i="0"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/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343504" y="-1422104"/>
            <a:ext cx="26496334" cy="1656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-3612785" y="1268591"/>
            <a:ext cx="13937885" cy="9753421"/>
          </a:xfrm>
          <a:prstGeom prst="roundRect">
            <a:avLst>
              <a:gd name="adj" fmla="val 791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lang="ru-RU" sz="3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084520" y="1990332"/>
            <a:ext cx="8623948" cy="9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60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Вывод</a:t>
            </a:r>
            <a:r>
              <a:rPr lang="en-US" sz="60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:</a:t>
            </a:r>
            <a:endParaRPr lang="ru-RU" sz="6000" dirty="0" smtClean="0">
              <a:solidFill>
                <a:schemeClr val="tx1"/>
              </a:solidFill>
              <a:latin typeface="Helvetica Neue"/>
              <a:ea typeface="+mn-lt"/>
              <a:cs typeface="+mn-lt"/>
              <a:sym typeface="Helvetica Neue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ru-RU" sz="3600" dirty="0">
              <a:solidFill>
                <a:schemeClr val="tx1"/>
              </a:solidFill>
              <a:latin typeface="Helvetica Neue"/>
              <a:ea typeface="+mn-lt"/>
              <a:cs typeface="+mn-lt"/>
              <a:sym typeface="Helvetica Neue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36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Мы </a:t>
            </a:r>
            <a:r>
              <a:rPr lang="ru-RU" sz="3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использовали различные способы работы с данными; попробовали  разные  алгоритмы и методы  машинного обучения и в конечном результате выполнили поставленную цель</a:t>
            </a:r>
            <a:endParaRPr lang="ru-RU" sz="3600" dirty="0">
              <a:solidFill>
                <a:schemeClr val="tx1"/>
              </a:solidFill>
              <a:latin typeface="Helvetica Neue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</a:br>
            <a:endParaRPr lang="ru-RU" sz="40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9719381" y="11631806"/>
            <a:ext cx="8261578" cy="1187279"/>
          </a:xfrm>
          <a:prstGeom prst="roundRect">
            <a:avLst>
              <a:gd name="adj" fmla="val 34539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p8" descr="sml_logo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78145" y="12006491"/>
            <a:ext cx="3195247" cy="43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8454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17;p62">
            <a:extLst>
              <a:ext uri="{FF2B5EF4-FFF2-40B4-BE49-F238E27FC236}">
                <a16:creationId xmlns:a16="http://schemas.microsoft.com/office/drawing/2014/main" id="{925D2547-0A99-6FA8-4842-C4A9B788F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9616" y="778940"/>
            <a:ext cx="17784235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Helvetica Neue"/>
              </a:rPr>
              <a:t>Над проектом работали </a:t>
            </a:r>
            <a:endParaRPr lang="ru-RU" sz="5400" b="1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" name="Google Shape;731;p39">
            <a:extLst>
              <a:ext uri="{FF2B5EF4-FFF2-40B4-BE49-F238E27FC236}">
                <a16:creationId xmlns:a16="http://schemas.microsoft.com/office/drawing/2014/main" id="{39F70197-C311-9D7A-55E3-7F6832EDBA82}"/>
              </a:ext>
            </a:extLst>
          </p:cNvPr>
          <p:cNvSpPr/>
          <p:nvPr/>
        </p:nvSpPr>
        <p:spPr>
          <a:xfrm>
            <a:off x="14733363" y="4810714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Шитов </a:t>
            </a:r>
          </a:p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Владимир</a:t>
            </a:r>
          </a:p>
        </p:txBody>
      </p:sp>
      <p:sp>
        <p:nvSpPr>
          <p:cNvPr id="2" name="Google Shape;731;p39">
            <a:extLst>
              <a:ext uri="{FF2B5EF4-FFF2-40B4-BE49-F238E27FC236}">
                <a16:creationId xmlns:a16="http://schemas.microsoft.com/office/drawing/2014/main" id="{5683585C-18DB-5BF1-01B4-901EFED76833}"/>
              </a:ext>
            </a:extLst>
          </p:cNvPr>
          <p:cNvSpPr/>
          <p:nvPr/>
        </p:nvSpPr>
        <p:spPr>
          <a:xfrm>
            <a:off x="1949690" y="3650391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b="0" i="0" dirty="0">
                <a:solidFill>
                  <a:schemeClr val="tx1"/>
                </a:solidFill>
                <a:effectLst/>
                <a:latin typeface="Helvetica Neue"/>
              </a:rPr>
              <a:t>Флейшгауэр Александр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3" name="Google Shape;731;p39">
            <a:extLst>
              <a:ext uri="{FF2B5EF4-FFF2-40B4-BE49-F238E27FC236}">
                <a16:creationId xmlns:a16="http://schemas.microsoft.com/office/drawing/2014/main" id="{35E699BE-568D-31A2-90C4-FE1CA560B057}"/>
              </a:ext>
            </a:extLst>
          </p:cNvPr>
          <p:cNvSpPr/>
          <p:nvPr/>
        </p:nvSpPr>
        <p:spPr>
          <a:xfrm>
            <a:off x="5547604" y="9244853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Гайдуков </a:t>
            </a:r>
          </a:p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Вячеслав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47603" y="915512"/>
            <a:ext cx="11602061" cy="12166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7200" u="sng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Над проектом работали</a:t>
            </a:r>
            <a:endParaRPr lang="ru-RU" sz="7200" b="0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2;p60">
            <a:extLst>
              <a:ext uri="{FF2B5EF4-FFF2-40B4-BE49-F238E27FC236}">
                <a16:creationId xmlns:a16="http://schemas.microsoft.com/office/drawing/2014/main" id="{A5BCCB73-8754-0DF2-5B8B-A95D8540DAF4}"/>
              </a:ext>
            </a:extLst>
          </p:cNvPr>
          <p:cNvSpPr/>
          <p:nvPr/>
        </p:nvSpPr>
        <p:spPr>
          <a:xfrm>
            <a:off x="13026389" y="1413616"/>
            <a:ext cx="10699467" cy="1321878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5400000" rotWithShape="0">
              <a:srgbClr val="2C2C2C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  <a:buClr>
                <a:srgbClr val="FFFFFF"/>
              </a:buClr>
              <a:buSzPts val="3000"/>
            </a:pPr>
            <a:r>
              <a:rPr lang="ru-RU" sz="5400" b="1" dirty="0">
                <a:solidFill>
                  <a:schemeClr val="tx1"/>
                </a:solidFill>
                <a:latin typeface="Helvetica Neue"/>
              </a:rPr>
              <a:t>Этапы работы над задачей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4" name="Google Shape;1117;p60">
            <a:extLst>
              <a:ext uri="{FF2B5EF4-FFF2-40B4-BE49-F238E27FC236}">
                <a16:creationId xmlns:a16="http://schemas.microsoft.com/office/drawing/2014/main" id="{F878D610-BBA1-720E-E419-87EDA4D56D5B}"/>
              </a:ext>
            </a:extLst>
          </p:cNvPr>
          <p:cNvSpPr/>
          <p:nvPr/>
        </p:nvSpPr>
        <p:spPr>
          <a:xfrm>
            <a:off x="864675" y="1413638"/>
            <a:ext cx="10311392" cy="1321878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r>
              <a:rPr lang="ru-RU" sz="5400" b="1" dirty="0">
                <a:solidFill>
                  <a:schemeClr val="accent6"/>
                </a:solidFill>
                <a:latin typeface="Helvetica Neue"/>
              </a:rPr>
              <a:t>Содержание презентации</a:t>
            </a:r>
            <a:endParaRPr sz="5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Если слайд содержит только текст, длина строки не должна превышать 60-80 символов с пробелами. Так удобнее читать.…"/>
          <p:cNvSpPr txBox="1"/>
          <p:nvPr/>
        </p:nvSpPr>
        <p:spPr>
          <a:xfrm>
            <a:off x="13026389" y="2951157"/>
            <a:ext cx="10846184" cy="8581836"/>
          </a:xfrm>
          <a:prstGeom prst="rect">
            <a:avLst/>
          </a:prstGeom>
          <a:ln w="12700">
            <a:miter lim="400000"/>
          </a:ln>
        </p:spPr>
        <p:txBody>
          <a:bodyPr wrap="square" lIns="12700" tIns="12700" rIns="12700" bIns="12700" anchor="t">
            <a:spAutoFit/>
          </a:bodyPr>
          <a:lstStyle/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Получение технического задания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Разбор ТЗ и определение направления задач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Индивидуальный подход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 smtClean="0">
                <a:latin typeface="Helvetica Neue"/>
              </a:rPr>
              <a:t>Индивидуальный</a:t>
            </a:r>
            <a:r>
              <a:rPr lang="en-US" sz="3600" dirty="0">
                <a:latin typeface="Helvetica Neue"/>
              </a:rPr>
              <a:t> </a:t>
            </a:r>
            <a:r>
              <a:rPr lang="en-US" sz="3600" dirty="0" err="1" smtClean="0">
                <a:latin typeface="Helvetica Neue"/>
              </a:rPr>
              <a:t>Beline</a:t>
            </a:r>
            <a:endParaRPr lang="ru-RU" sz="3600" dirty="0">
              <a:latin typeface="Helvetica Neue"/>
            </a:endParaRP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Разбор индивидуальных решений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Совместная работа и разработка общего решения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Выбор лучшей модели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 smtClean="0">
                <a:latin typeface="Helvetica Neue"/>
              </a:rPr>
              <a:t>Вывод</a:t>
            </a:r>
            <a:endParaRPr lang="ru-RU" sz="3600" dirty="0">
              <a:latin typeface="Helvetica Neue"/>
            </a:endParaRPr>
          </a:p>
        </p:txBody>
      </p:sp>
      <p:sp>
        <p:nvSpPr>
          <p:cNvPr id="3" name="Текстовое поле 4">
            <a:extLst>
              <a:ext uri="{FF2B5EF4-FFF2-40B4-BE49-F238E27FC236}">
                <a16:creationId xmlns:a16="http://schemas.microsoft.com/office/drawing/2014/main" id="{9D0580C8-023A-BD30-7035-3615580C6475}"/>
              </a:ext>
            </a:extLst>
          </p:cNvPr>
          <p:cNvSpPr txBox="1"/>
          <p:nvPr/>
        </p:nvSpPr>
        <p:spPr>
          <a:xfrm>
            <a:off x="864675" y="2951157"/>
            <a:ext cx="9550326" cy="28007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 smtClean="0">
                <a:latin typeface="Helvetica Neue"/>
              </a:rPr>
              <a:t>Проделанная работа  </a:t>
            </a:r>
            <a:endParaRPr lang="ru-RU" altLang="en-US" sz="3600" dirty="0">
              <a:latin typeface="Helvetica Neue"/>
            </a:endParaRPr>
          </a:p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 smtClean="0">
                <a:latin typeface="Helvetica Neue"/>
              </a:rPr>
              <a:t>Решение поставленной задачи  </a:t>
            </a:r>
            <a:endParaRPr lang="ru-RU" altLang="en-US" sz="3600" dirty="0">
              <a:latin typeface="Helvetica Neue"/>
            </a:endParaRPr>
          </a:p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>
                <a:latin typeface="Helvetica Neue"/>
              </a:rPr>
              <a:t>Итоговый результат</a:t>
            </a:r>
            <a:endParaRPr lang="ru-RU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6450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9;p6">
            <a:extLst>
              <a:ext uri="{FF2B5EF4-FFF2-40B4-BE49-F238E27FC236}">
                <a16:creationId xmlns:a16="http://schemas.microsoft.com/office/drawing/2014/main" id="{D74C0A7E-C376-CEAE-1EFB-D67BA2D9E735}"/>
              </a:ext>
            </a:extLst>
          </p:cNvPr>
          <p:cNvSpPr/>
          <p:nvPr/>
        </p:nvSpPr>
        <p:spPr>
          <a:xfrm>
            <a:off x="885828" y="604137"/>
            <a:ext cx="9877422" cy="188974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19;p6">
            <a:extLst>
              <a:ext uri="{FF2B5EF4-FFF2-40B4-BE49-F238E27FC236}">
                <a16:creationId xmlns:a16="http://schemas.microsoft.com/office/drawing/2014/main" id="{A3C87B09-EF67-72E9-E46B-D9B0256F154E}"/>
              </a:ext>
            </a:extLst>
          </p:cNvPr>
          <p:cNvSpPr/>
          <p:nvPr/>
        </p:nvSpPr>
        <p:spPr>
          <a:xfrm>
            <a:off x="885828" y="4408163"/>
            <a:ext cx="17459322" cy="2011688"/>
          </a:xfrm>
          <a:prstGeom prst="roundRect">
            <a:avLst>
              <a:gd name="adj" fmla="val 17346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>	</a:t>
            </a:r>
            <a:endParaRPr lang="ru-RU" altLang="en-US" sz="4400" dirty="0">
              <a:solidFill>
                <a:schemeClr val="tx1"/>
              </a:solidFill>
              <a:latin typeface="Helvetica Neue"/>
              <a:cs typeface="Times New Roman" panose="02020603050405020304" charset="0"/>
            </a:endParaRPr>
          </a:p>
        </p:txBody>
      </p:sp>
      <p:sp>
        <p:nvSpPr>
          <p:cNvPr id="184" name="Основные цвета"/>
          <p:cNvSpPr txBox="1">
            <a:spLocks noGrp="1"/>
          </p:cNvSpPr>
          <p:nvPr>
            <p:ph type="title"/>
          </p:nvPr>
        </p:nvSpPr>
        <p:spPr>
          <a:xfrm>
            <a:off x="1416049" y="861067"/>
            <a:ext cx="37551145" cy="1632815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Helvetica Neue"/>
                <a:cs typeface="CoFo Sans" charset="0"/>
                <a:sym typeface="+mn-ea"/>
              </a:rPr>
              <a:t>Постановка задачи</a:t>
            </a:r>
            <a:endParaRPr lang="en-US" sz="7200" b="1" dirty="0">
              <a:solidFill>
                <a:schemeClr val="tx1"/>
              </a:solidFill>
              <a:latin typeface="Helvetica Neue"/>
              <a:cs typeface="CoFo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7A941-675B-0B8A-1568-062DD2580CF1}"/>
              </a:ext>
            </a:extLst>
          </p:cNvPr>
          <p:cNvSpPr txBox="1"/>
          <p:nvPr/>
        </p:nvSpPr>
        <p:spPr>
          <a:xfrm>
            <a:off x="1416048" y="4959462"/>
            <a:ext cx="16713200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000" dirty="0">
                <a:solidFill>
                  <a:schemeClr val="bg2"/>
                </a:solidFill>
                <a:latin typeface="Helvetica Neue"/>
                <a:cs typeface="CoFo Sans" charset="0"/>
              </a:rPr>
              <a:t>Цель: </a:t>
            </a:r>
            <a:r>
              <a:rPr lang="ru-RU" sz="5000" dirty="0" smtClean="0">
                <a:solidFill>
                  <a:schemeClr val="bg2"/>
                </a:solidFill>
                <a:latin typeface="Helvetica Neue"/>
                <a:cs typeface="CoFo Sans" charset="0"/>
              </a:rPr>
              <a:t>Определение целевой аудитории </a:t>
            </a:r>
            <a:r>
              <a:rPr lang="ru-RU" sz="5000" dirty="0">
                <a:solidFill>
                  <a:schemeClr val="bg2"/>
                </a:solidFill>
                <a:latin typeface="Helvetica Neue"/>
                <a:cs typeface="CoFo Sans" charset="0"/>
              </a:rPr>
              <a:t>для рассылок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716834" y="668017"/>
            <a:ext cx="6008913" cy="1635919"/>
          </a:xfrm>
          <a:prstGeom prst="roundRect">
            <a:avLst>
              <a:gd name="adj" fmla="val 426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sym typeface="CoFo Sans"/>
              </a:rPr>
              <a:t>Библиотеки</a:t>
            </a:r>
            <a:endParaRPr kumimoji="0" lang="ru-RU" sz="8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16835" y="4004440"/>
            <a:ext cx="7065658" cy="7736272"/>
          </a:xfrm>
          <a:prstGeom prst="roundRect">
            <a:avLst>
              <a:gd name="adj" fmla="val 1526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Pandas</a:t>
            </a:r>
            <a:endParaRPr lang="en-US" sz="5400" dirty="0" smtClean="0">
              <a:latin typeface="Helvetica Neue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Numpy</a:t>
            </a:r>
            <a:endParaRPr lang="en-US" sz="5400" b="1" dirty="0" smtClean="0">
              <a:latin typeface="Helvetica Neue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Missingno </a:t>
            </a:r>
            <a:endParaRPr lang="ru-RU" sz="5400" b="1" dirty="0" smtClean="0">
              <a:latin typeface="Helvetica Neue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Seaborn</a:t>
            </a:r>
            <a:r>
              <a:rPr lang="ru-RU" sz="5400" b="1" dirty="0" smtClean="0">
                <a:latin typeface="Helvetica Neue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Matplotlib</a:t>
            </a:r>
            <a:r>
              <a:rPr lang="ru-RU" sz="5400" b="1" dirty="0" smtClean="0">
                <a:latin typeface="Helvetica Neue"/>
              </a:rPr>
              <a:t> </a:t>
            </a:r>
            <a:endParaRPr lang="en-US" sz="5400" dirty="0" smtClean="0">
              <a:latin typeface="Helvetica Neue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Sklearn</a:t>
            </a:r>
            <a:endParaRPr lang="ru-RU" sz="5400" b="1" dirty="0">
              <a:latin typeface="Helvetica Neue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Helvetica Neue"/>
              </a:rPr>
              <a:t>Xgboost</a:t>
            </a:r>
            <a:endParaRPr lang="en-US" sz="54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9946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6">
            <a:extLst>
              <a:ext uri="{FF2B5EF4-FFF2-40B4-BE49-F238E27FC236}">
                <a16:creationId xmlns:a16="http://schemas.microsoft.com/office/drawing/2014/main" id="{93DB9556-8BB5-80F0-CEFF-85119E241ACE}"/>
              </a:ext>
            </a:extLst>
          </p:cNvPr>
          <p:cNvSpPr/>
          <p:nvPr/>
        </p:nvSpPr>
        <p:spPr>
          <a:xfrm>
            <a:off x="-1110032" y="-972809"/>
            <a:ext cx="25920555" cy="15137978"/>
          </a:xfrm>
          <a:prstGeom prst="roundRect">
            <a:avLst>
              <a:gd name="adj" fmla="val 444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4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920116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1070534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921254" y="4451171"/>
            <a:ext cx="535675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Использование предоставленных данных</a:t>
            </a:r>
            <a:endParaRPr lang="ru-RU" sz="4000" dirty="0">
              <a:latin typeface="Helvetica Neue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6663330" y="4451173"/>
            <a:ext cx="52274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4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Предобработка данных</a:t>
            </a:r>
            <a:endParaRPr lang="en-US" sz="40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663330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5"/>
          <p:cNvSpPr txBox="1"/>
          <p:nvPr/>
        </p:nvSpPr>
        <p:spPr>
          <a:xfrm>
            <a:off x="6813748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12428815" y="4330043"/>
            <a:ext cx="5302632" cy="155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altLang="en-US" sz="4000" dirty="0">
                <a:solidFill>
                  <a:schemeClr val="tx1"/>
                </a:solidFill>
                <a:latin typeface="Helvetica Neue"/>
              </a:rPr>
              <a:t>Индивидуальная</a:t>
            </a:r>
          </a:p>
          <a:p>
            <a:r>
              <a:rPr lang="ru-RU" altLang="en-US" sz="4000" dirty="0">
                <a:solidFill>
                  <a:schemeClr val="tx1"/>
                </a:solidFill>
                <a:latin typeface="Helvetica Neue"/>
              </a:rPr>
              <a:t>работа</a:t>
            </a:r>
          </a:p>
        </p:txBody>
      </p:sp>
      <p:sp>
        <p:nvSpPr>
          <p:cNvPr id="633" name="Google Shape;633;p35"/>
          <p:cNvSpPr/>
          <p:nvPr/>
        </p:nvSpPr>
        <p:spPr>
          <a:xfrm>
            <a:off x="12428815" y="3070037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12579232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18269455" y="4448007"/>
            <a:ext cx="52274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Коллективная работа</a:t>
            </a:r>
            <a:endParaRPr lang="en-US" sz="40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18268317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8393336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21253" y="8742981"/>
            <a:ext cx="53567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Создание решения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921254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107167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6663330" y="8742981"/>
            <a:ext cx="52274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Выбор наилучшей модели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63333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6813751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2428810" y="8742981"/>
            <a:ext cx="530263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Обучение и настройка модели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2428815" y="7365010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257923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647" name="Google Shape;647;p35"/>
          <p:cNvSpPr txBox="1"/>
          <p:nvPr/>
        </p:nvSpPr>
        <p:spPr>
          <a:xfrm>
            <a:off x="18269455" y="8742981"/>
            <a:ext cx="52274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Конечный результат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18269458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18419877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pic>
        <p:nvPicPr>
          <p:cNvPr id="651" name="Google Shape;651;p35" descr="sm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8145" y="12400191"/>
            <a:ext cx="3195247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17;p60">
            <a:extLst>
              <a:ext uri="{FF2B5EF4-FFF2-40B4-BE49-F238E27FC236}">
                <a16:creationId xmlns:a16="http://schemas.microsoft.com/office/drawing/2014/main" id="{F878D610-BBA1-720E-E419-87EDA4D56D5B}"/>
              </a:ext>
            </a:extLst>
          </p:cNvPr>
          <p:cNvSpPr/>
          <p:nvPr/>
        </p:nvSpPr>
        <p:spPr>
          <a:xfrm>
            <a:off x="-1962150" y="553630"/>
            <a:ext cx="14192250" cy="1321878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0000"/>
              </a:lnSpc>
              <a:buClr>
                <a:srgbClr val="2C2C2C"/>
              </a:buClr>
              <a:buSzPts val="3000"/>
            </a:pPr>
            <a:r>
              <a:rPr lang="en-US" sz="5400" dirty="0" smtClean="0"/>
              <a:t>	Этапы </a:t>
            </a:r>
            <a:r>
              <a:rPr lang="en-US" sz="5400" dirty="0"/>
              <a:t>работы над проектом</a:t>
            </a:r>
            <a:endParaRPr sz="54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4716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альтернативный процесс 3">
            <a:extLst>
              <a:ext uri="{FF2B5EF4-FFF2-40B4-BE49-F238E27FC236}">
                <a16:creationId xmlns:a16="http://schemas.microsoft.com/office/drawing/2014/main" id="{6B53BBCD-E5C5-175A-8D5A-FC9DD4816C7D}"/>
              </a:ext>
            </a:extLst>
          </p:cNvPr>
          <p:cNvSpPr/>
          <p:nvPr/>
        </p:nvSpPr>
        <p:spPr>
          <a:xfrm>
            <a:off x="-1104900" y="-933450"/>
            <a:ext cx="26917650" cy="15411450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Google Shape;1186;p61">
            <a:extLst>
              <a:ext uri="{FF2B5EF4-FFF2-40B4-BE49-F238E27FC236}">
                <a16:creationId xmlns:a16="http://schemas.microsoft.com/office/drawing/2014/main" id="{B4C9C5EE-7491-5FF0-54D9-9AEBAC7A21B1}"/>
              </a:ext>
            </a:extLst>
          </p:cNvPr>
          <p:cNvSpPr/>
          <p:nvPr/>
        </p:nvSpPr>
        <p:spPr>
          <a:xfrm>
            <a:off x="1149210" y="2377721"/>
            <a:ext cx="10973807" cy="9228925"/>
          </a:xfrm>
          <a:prstGeom prst="roundRect">
            <a:avLst>
              <a:gd name="adj" fmla="val 3184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ru-RU" sz="3000" dirty="0">
              <a:solidFill>
                <a:schemeClr val="accent6"/>
              </a:solidFill>
            </a:endParaRPr>
          </a:p>
        </p:txBody>
      </p:sp>
      <p:sp>
        <p:nvSpPr>
          <p:cNvPr id="6" name="Google Shape;1185;p61">
            <a:extLst>
              <a:ext uri="{FF2B5EF4-FFF2-40B4-BE49-F238E27FC236}">
                <a16:creationId xmlns:a16="http://schemas.microsoft.com/office/drawing/2014/main" id="{5548E92B-5C36-6BA9-5E56-D1437382AA99}"/>
              </a:ext>
            </a:extLst>
          </p:cNvPr>
          <p:cNvSpPr/>
          <p:nvPr/>
        </p:nvSpPr>
        <p:spPr>
          <a:xfrm>
            <a:off x="12413605" y="2375379"/>
            <a:ext cx="11069997" cy="9228924"/>
          </a:xfrm>
          <a:prstGeom prst="roundRect">
            <a:avLst>
              <a:gd name="adj" fmla="val 2126"/>
            </a:avLst>
          </a:prstGeom>
          <a:solidFill>
            <a:srgbClr val="FFFFFF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85FE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CED00-1C01-B3F7-C5AE-961859FB31D5}"/>
              </a:ext>
            </a:extLst>
          </p:cNvPr>
          <p:cNvSpPr txBox="1"/>
          <p:nvPr/>
        </p:nvSpPr>
        <p:spPr>
          <a:xfrm>
            <a:off x="2211229" y="4109221"/>
            <a:ext cx="8849767" cy="4637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4800" b="0" i="0" dirty="0" smtClean="0">
                <a:solidFill>
                  <a:srgbClr val="F8FAFF"/>
                </a:solidFill>
                <a:effectLst/>
                <a:latin typeface="Helvetica Neue"/>
              </a:rPr>
              <a:t>Первым этапом была обработка данных, </a:t>
            </a:r>
            <a:r>
              <a:rPr lang="ru-RU" sz="4800" b="0" i="0" dirty="0">
                <a:solidFill>
                  <a:srgbClr val="F8FAFF"/>
                </a:solidFill>
                <a:effectLst/>
                <a:latin typeface="Helvetica Neue"/>
              </a:rPr>
              <a:t>после </a:t>
            </a:r>
            <a:r>
              <a:rPr lang="ru-RU" sz="4800" dirty="0" smtClean="0">
                <a:solidFill>
                  <a:srgbClr val="F8FAFF"/>
                </a:solidFill>
                <a:latin typeface="Helvetica Neue"/>
              </a:rPr>
              <a:t>которой</a:t>
            </a:r>
            <a:r>
              <a:rPr lang="ru-RU" sz="4800" b="0" i="0" dirty="0" smtClean="0">
                <a:solidFill>
                  <a:srgbClr val="F8FAFF"/>
                </a:solidFill>
                <a:effectLst/>
                <a:latin typeface="Helvetica Neue"/>
              </a:rPr>
              <a:t> </a:t>
            </a:r>
            <a:r>
              <a:rPr lang="ru-RU" sz="4800" b="0" i="0" dirty="0">
                <a:solidFill>
                  <a:srgbClr val="F8FAFF"/>
                </a:solidFill>
                <a:effectLst/>
                <a:latin typeface="Helvetica Neue"/>
              </a:rPr>
              <a:t>мы перешли к поиску оптимальной модели.</a:t>
            </a:r>
            <a:endParaRPr lang="ru-RU" sz="4800" dirty="0">
              <a:solidFill>
                <a:schemeClr val="tx1"/>
              </a:solidFill>
              <a:latin typeface="Helvetica Neue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948ED410-D31B-8AB2-D925-043D9367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8956" y="2838450"/>
            <a:ext cx="11034646" cy="84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1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6;p61">
            <a:extLst>
              <a:ext uri="{FF2B5EF4-FFF2-40B4-BE49-F238E27FC236}">
                <a16:creationId xmlns:a16="http://schemas.microsoft.com/office/drawing/2014/main" id="{A929567B-96DF-9506-72D6-9F589B25E168}"/>
              </a:ext>
            </a:extLst>
          </p:cNvPr>
          <p:cNvSpPr/>
          <p:nvPr/>
        </p:nvSpPr>
        <p:spPr>
          <a:xfrm>
            <a:off x="7233752" y="3524592"/>
            <a:ext cx="9430722" cy="5768698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96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Модели</a:t>
            </a:r>
            <a:endParaRPr lang="ru-RU" sz="96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7645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2EE-078A-3390-B1F2-56A697D3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3DCDE-F7EC-33B6-30EB-CC57C031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2" y="2434818"/>
            <a:ext cx="12122283" cy="9596076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E5F4F472-D644-C1DC-D03A-224B44C4F8E1}"/>
              </a:ext>
            </a:extLst>
          </p:cNvPr>
          <p:cNvSpPr/>
          <p:nvPr/>
        </p:nvSpPr>
        <p:spPr>
          <a:xfrm>
            <a:off x="922339" y="479832"/>
            <a:ext cx="3966902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XGBoost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3636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F1F5054-A39D-47D4-9617-E4C48DBE9A5E}">
  <we:reference id="wa200005107" version="1.1.0.0" store="ru-R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157DB9D-DB13-4D6C-9D14-DB85611C174F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334</Words>
  <Application>Microsoft Office PowerPoint</Application>
  <PresentationFormat>Произвольный</PresentationFormat>
  <Paragraphs>72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CoFo Sans</vt:lpstr>
      <vt:lpstr>CoFo Sans Medium</vt:lpstr>
      <vt:lpstr>Helvetica Neue</vt:lpstr>
      <vt:lpstr>Times New Roman</vt:lpstr>
      <vt:lpstr>main_4c_parent</vt:lpstr>
      <vt:lpstr>Тема1</vt:lpstr>
      <vt:lpstr>Презентация PowerPoint</vt:lpstr>
      <vt:lpstr>Над проектом работали 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ver 1.0</dc:title>
  <dc:creator>Вячеслав гайдуков</dc:creator>
  <cp:lastModifiedBy>Владимир Шитов</cp:lastModifiedBy>
  <cp:revision>841</cp:revision>
  <dcterms:created xsi:type="dcterms:W3CDTF">2023-02-14T09:11:00Z</dcterms:created>
  <dcterms:modified xsi:type="dcterms:W3CDTF">2024-12-18T07:37:18Z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065CC2F3F86347979F277120F6FC704A</vt:lpwstr>
  </property>
  <property fmtid="{D5CDD505-2E9C-101B-9397-08002B2CF9AE}" pid="3" name="KSOProductBuildVer">
    <vt:lpwstr>1049-11.2.0.11440</vt:lpwstr>
  </property>
</Properties>
</file>